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300" r:id="rId3"/>
    <p:sldId id="299" r:id="rId4"/>
    <p:sldId id="256" r:id="rId5"/>
    <p:sldId id="301" r:id="rId6"/>
    <p:sldId id="302" r:id="rId7"/>
    <p:sldId id="303" r:id="rId8"/>
    <p:sldId id="304" r:id="rId9"/>
    <p:sldId id="305" r:id="rId10"/>
    <p:sldId id="306" r:id="rId11"/>
    <p:sldId id="315" r:id="rId12"/>
    <p:sldId id="307" r:id="rId13"/>
    <p:sldId id="309" r:id="rId14"/>
    <p:sldId id="311" r:id="rId15"/>
    <p:sldId id="312" r:id="rId16"/>
    <p:sldId id="313" r:id="rId17"/>
    <p:sldId id="314" r:id="rId18"/>
    <p:sldId id="310" r:id="rId19"/>
    <p:sldId id="297" r:id="rId2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290" y="-348"/>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D8DE92-7473-4B0F-A9FE-6206363186F1}" type="datetimeFigureOut">
              <a:rPr lang="en-US" smtClean="0"/>
              <a:pPr/>
              <a:t>6/2/2017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D8DE92-7473-4B0F-A9FE-6206363186F1}" type="datetimeFigureOut">
              <a:rPr lang="en-US" smtClean="0"/>
              <a:pPr/>
              <a:t>6/2/2017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8DE92-7473-4B0F-A9FE-6206363186F1}" type="datetimeFigureOut">
              <a:rPr lang="en-US" smtClean="0"/>
              <a:pPr/>
              <a:t>6/2/2017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6D8DE92-7473-4B0F-A9FE-6206363186F1}" type="datetimeFigureOut">
              <a:rPr lang="en-US" smtClean="0"/>
              <a:pPr/>
              <a:t>6/2/2017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A06BE40-B420-441F-9629-7146913B57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1026" name="Picture 2" descr="C:\Users\lifei\Desktop\Blogging for Profits\PPT Front Image.jp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pic>
        <p:nvPicPr>
          <p:cNvPr id="1027" name="Picture 3" descr="C:\Users\lifei\Desktop\Youtube channel income\image 1.jpg"/>
          <p:cNvPicPr>
            <a:picLocks noChangeAspect="1" noChangeArrowheads="1"/>
          </p:cNvPicPr>
          <p:nvPr/>
        </p:nvPicPr>
        <p:blipFill>
          <a:blip r:embed="rId3"/>
          <a:srcRect/>
          <a:stretch>
            <a:fillRect/>
          </a:stretch>
        </p:blipFill>
        <p:spPr bwMode="auto">
          <a:xfrm>
            <a:off x="0" y="0"/>
            <a:ext cx="9144000" cy="5171079"/>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10477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YouTube Advertising</a:t>
            </a:r>
          </a:p>
        </p:txBody>
      </p:sp>
      <p:sp>
        <p:nvSpPr>
          <p:cNvPr id="6" name="Rectangle 5"/>
          <p:cNvSpPr/>
          <p:nvPr/>
        </p:nvSpPr>
        <p:spPr>
          <a:xfrm>
            <a:off x="609600" y="2114550"/>
            <a:ext cx="8001000" cy="169277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YouTube incorporates features that let businesses promote their videos to people who might be interested in them, targeting customers by demographics, topics or interests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838200" y="8953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YouTube Advertising</a:t>
            </a:r>
          </a:p>
        </p:txBody>
      </p:sp>
      <p:sp>
        <p:nvSpPr>
          <p:cNvPr id="6" name="Rectangle 5"/>
          <p:cNvSpPr/>
          <p:nvPr/>
        </p:nvSpPr>
        <p:spPr>
          <a:xfrm>
            <a:off x="762000" y="1962150"/>
            <a:ext cx="8001000" cy="169277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Advertisers pay each time someone views their video. You can choose which locations your ad will appear in, what format it will be, and even how much you are prepared to pay per view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7429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Why Opt for YouTube?</a:t>
            </a:r>
          </a:p>
        </p:txBody>
      </p:sp>
      <p:sp>
        <p:nvSpPr>
          <p:cNvPr id="6" name="Rectangle 5"/>
          <p:cNvSpPr/>
          <p:nvPr/>
        </p:nvSpPr>
        <p:spPr>
          <a:xfrm>
            <a:off x="838200" y="1504950"/>
            <a:ext cx="8001000" cy="2492990"/>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You need to put in a lot of effort to make sure that people see your product or brand. YouTube is one of the best possible tools for this job. </a:t>
            </a:r>
          </a:p>
          <a:p>
            <a:pPr marL="231775" lvl="0" indent="-231775">
              <a:spcBef>
                <a:spcPct val="0"/>
              </a:spcBef>
              <a:buFont typeface="Arial" pitchFamily="34" charset="0"/>
              <a:buChar char="•"/>
            </a:pPr>
            <a:r>
              <a:rPr lang="en-IN" sz="2600" b="1" dirty="0" smtClean="0">
                <a:solidFill>
                  <a:schemeClr val="bg2">
                    <a:lumMod val="25000"/>
                  </a:schemeClr>
                </a:solidFill>
              </a:rPr>
              <a:t>Here are some of the important benefits that your business will get by building a strong presence on YouTube.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838200" y="9715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1. Popularize your product</a:t>
            </a:r>
          </a:p>
        </p:txBody>
      </p:sp>
      <p:sp>
        <p:nvSpPr>
          <p:cNvPr id="6" name="Rectangle 5"/>
          <p:cNvSpPr/>
          <p:nvPr/>
        </p:nvSpPr>
        <p:spPr>
          <a:xfrm>
            <a:off x="914400" y="2038350"/>
            <a:ext cx="8001000" cy="169277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If your business is trying to get into a new market with a particular product, you can simply make a video of the product working and show the benefits that the product has.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742950"/>
            <a:ext cx="7848600" cy="646331"/>
          </a:xfrm>
          <a:prstGeom prst="rect">
            <a:avLst/>
          </a:prstGeom>
        </p:spPr>
        <p:txBody>
          <a:bodyPr wrap="square">
            <a:spAutoFit/>
          </a:bodyPr>
          <a:lstStyle/>
          <a:p>
            <a:pPr>
              <a:spcBef>
                <a:spcPct val="0"/>
              </a:spcBef>
            </a:pPr>
            <a:r>
              <a:rPr lang="en-IN" sz="3600" b="1" dirty="0" smtClean="0">
                <a:solidFill>
                  <a:schemeClr val="accent6">
                    <a:lumMod val="75000"/>
                  </a:schemeClr>
                </a:solidFill>
                <a:latin typeface="Georgia" pitchFamily="18" charset="0"/>
              </a:rPr>
              <a:t>2. Sharing made easy</a:t>
            </a:r>
          </a:p>
        </p:txBody>
      </p:sp>
      <p:sp>
        <p:nvSpPr>
          <p:cNvPr id="6" name="Rectangle 5"/>
          <p:cNvSpPr/>
          <p:nvPr/>
        </p:nvSpPr>
        <p:spPr>
          <a:xfrm>
            <a:off x="838200" y="1885950"/>
            <a:ext cx="8001000" cy="209288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As a young business setup, you may have people located at remote locations. </a:t>
            </a:r>
          </a:p>
          <a:p>
            <a:pPr marL="231775" lvl="0" indent="-231775">
              <a:spcBef>
                <a:spcPct val="0"/>
              </a:spcBef>
              <a:buFont typeface="Arial" pitchFamily="34" charset="0"/>
              <a:buChar char="•"/>
            </a:pPr>
            <a:r>
              <a:rPr lang="en-IN" sz="2600" b="1" dirty="0" smtClean="0">
                <a:solidFill>
                  <a:schemeClr val="bg2">
                    <a:lumMod val="25000"/>
                  </a:schemeClr>
                </a:solidFill>
              </a:rPr>
              <a:t>YouTube can be a great way to share presentations or something similar with these remote employees.</a:t>
            </a:r>
          </a:p>
          <a:p>
            <a:pPr marL="231775" lvl="0" indent="-231775">
              <a:spcBef>
                <a:spcPct val="0"/>
              </a:spcBef>
              <a:buFont typeface="Arial" pitchFamily="34" charset="0"/>
              <a:buChar char="•"/>
            </a:pPr>
            <a:endParaRPr lang="en-IN" sz="2600" b="1" dirty="0" smtClean="0">
              <a:solidFill>
                <a:schemeClr val="bg2">
                  <a:lumMod val="25000"/>
                </a:schemeClr>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742950"/>
            <a:ext cx="7848600" cy="646331"/>
          </a:xfrm>
          <a:prstGeom prst="rect">
            <a:avLst/>
          </a:prstGeom>
        </p:spPr>
        <p:txBody>
          <a:bodyPr wrap="square">
            <a:spAutoFit/>
          </a:bodyPr>
          <a:lstStyle/>
          <a:p>
            <a:pPr>
              <a:spcBef>
                <a:spcPct val="0"/>
              </a:spcBef>
            </a:pPr>
            <a:r>
              <a:rPr lang="en-IN" sz="3600" b="1" dirty="0" smtClean="0">
                <a:solidFill>
                  <a:schemeClr val="accent6">
                    <a:lumMod val="75000"/>
                  </a:schemeClr>
                </a:solidFill>
                <a:latin typeface="Georgia" pitchFamily="18" charset="0"/>
              </a:rPr>
              <a:t>3. Increase your brand visibility</a:t>
            </a:r>
          </a:p>
        </p:txBody>
      </p:sp>
      <p:sp>
        <p:nvSpPr>
          <p:cNvPr id="6" name="Rectangle 5"/>
          <p:cNvSpPr/>
          <p:nvPr/>
        </p:nvSpPr>
        <p:spPr>
          <a:xfrm>
            <a:off x="838200" y="1885950"/>
            <a:ext cx="8001000" cy="2492990"/>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If you are unable to make a video regarding your business due to time constraints or lack of good content, then there are other methods. </a:t>
            </a:r>
          </a:p>
          <a:p>
            <a:pPr marL="231775" lvl="0" indent="-231775">
              <a:spcBef>
                <a:spcPct val="0"/>
              </a:spcBef>
              <a:buFont typeface="Arial" pitchFamily="34" charset="0"/>
              <a:buChar char="•"/>
            </a:pPr>
            <a:r>
              <a:rPr lang="en-IN" sz="2600" b="1" dirty="0" smtClean="0">
                <a:solidFill>
                  <a:schemeClr val="bg2">
                    <a:lumMod val="25000"/>
                  </a:schemeClr>
                </a:solidFill>
              </a:rPr>
              <a:t>You can simply go, rate and comment on relevant videos. You can also share some good videos on your channel.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742950"/>
            <a:ext cx="7848600" cy="646331"/>
          </a:xfrm>
          <a:prstGeom prst="rect">
            <a:avLst/>
          </a:prstGeom>
        </p:spPr>
        <p:txBody>
          <a:bodyPr wrap="square">
            <a:spAutoFit/>
          </a:bodyPr>
          <a:lstStyle/>
          <a:p>
            <a:pPr>
              <a:spcBef>
                <a:spcPct val="0"/>
              </a:spcBef>
            </a:pPr>
            <a:r>
              <a:rPr lang="en-IN" sz="3600" b="1" dirty="0" smtClean="0">
                <a:solidFill>
                  <a:schemeClr val="accent6">
                    <a:lumMod val="75000"/>
                  </a:schemeClr>
                </a:solidFill>
                <a:latin typeface="Georgia" pitchFamily="18" charset="0"/>
              </a:rPr>
              <a:t>4. Increase your site’s traffic</a:t>
            </a:r>
          </a:p>
        </p:txBody>
      </p:sp>
      <p:sp>
        <p:nvSpPr>
          <p:cNvPr id="6" name="Rectangle 5"/>
          <p:cNvSpPr/>
          <p:nvPr/>
        </p:nvSpPr>
        <p:spPr>
          <a:xfrm>
            <a:off x="838200" y="1885950"/>
            <a:ext cx="8001000" cy="209288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YouTube also allows you to insert links into your videos. By doing this you can channel traffic from your YouTube video to your own site. </a:t>
            </a:r>
            <a:endParaRPr lang="en-IN" sz="2600" b="1" dirty="0" smtClean="0">
              <a:solidFill>
                <a:schemeClr val="bg2">
                  <a:lumMod val="25000"/>
                </a:schemeClr>
              </a:solidFill>
            </a:endParaRPr>
          </a:p>
          <a:p>
            <a:pPr marL="231775" lvl="0" indent="-231775">
              <a:spcBef>
                <a:spcPct val="0"/>
              </a:spcBef>
              <a:buFont typeface="Arial" pitchFamily="34" charset="0"/>
              <a:buChar char="•"/>
            </a:pPr>
            <a:r>
              <a:rPr lang="en-IN" sz="2600" b="1" dirty="0" smtClean="0">
                <a:solidFill>
                  <a:schemeClr val="bg2">
                    <a:lumMod val="25000"/>
                  </a:schemeClr>
                </a:solidFill>
              </a:rPr>
              <a:t>Search </a:t>
            </a:r>
            <a:r>
              <a:rPr lang="en-IN" sz="2600" b="1" dirty="0" smtClean="0">
                <a:solidFill>
                  <a:schemeClr val="bg2">
                    <a:lumMod val="25000"/>
                  </a:schemeClr>
                </a:solidFill>
              </a:rPr>
              <a:t>engines also index these videos, and video results are comparatively lesser than text results.</a:t>
            </a:r>
            <a:endParaRPr lang="en-IN" sz="2600" b="1" dirty="0" smtClean="0">
              <a:solidFill>
                <a:schemeClr val="bg2">
                  <a:lumMod val="25000"/>
                </a:schemeClr>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742950"/>
            <a:ext cx="7848600" cy="646331"/>
          </a:xfrm>
          <a:prstGeom prst="rect">
            <a:avLst/>
          </a:prstGeom>
        </p:spPr>
        <p:txBody>
          <a:bodyPr wrap="square">
            <a:spAutoFit/>
          </a:bodyPr>
          <a:lstStyle/>
          <a:p>
            <a:pPr>
              <a:spcBef>
                <a:spcPct val="0"/>
              </a:spcBef>
            </a:pPr>
            <a:r>
              <a:rPr lang="en-IN" sz="3600" b="1" dirty="0" smtClean="0">
                <a:solidFill>
                  <a:schemeClr val="accent6">
                    <a:lumMod val="75000"/>
                  </a:schemeClr>
                </a:solidFill>
                <a:latin typeface="Georgia" pitchFamily="18" charset="0"/>
              </a:rPr>
              <a:t>5. YouTube Ads</a:t>
            </a:r>
          </a:p>
        </p:txBody>
      </p:sp>
      <p:sp>
        <p:nvSpPr>
          <p:cNvPr id="6" name="Rectangle 5"/>
          <p:cNvSpPr/>
          <p:nvPr/>
        </p:nvSpPr>
        <p:spPr>
          <a:xfrm>
            <a:off x="838200" y="1885950"/>
            <a:ext cx="8001000" cy="209288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With such a huge number of views everyday YouTube is one site where you would definitely want to run an ad campaign. </a:t>
            </a:r>
          </a:p>
          <a:p>
            <a:pPr marL="231775" lvl="0" indent="-231775">
              <a:spcBef>
                <a:spcPct val="0"/>
              </a:spcBef>
              <a:buFont typeface="Arial" pitchFamily="34" charset="0"/>
              <a:buChar char="•"/>
            </a:pPr>
            <a:r>
              <a:rPr lang="en-IN" sz="2600" b="1" dirty="0" smtClean="0">
                <a:solidFill>
                  <a:schemeClr val="bg2">
                    <a:lumMod val="25000"/>
                  </a:schemeClr>
                </a:solidFill>
              </a:rPr>
              <a:t>You have multiple options available when it comes to the kind of advertising campaign you want to run.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838200" y="619185"/>
            <a:ext cx="7086600" cy="4524315"/>
          </a:xfrm>
          <a:prstGeom prst="rect">
            <a:avLst/>
          </a:prstGeom>
        </p:spPr>
        <p:txBody>
          <a:bodyPr wrap="square">
            <a:spAutoFit/>
          </a:bodyPr>
          <a:lstStyle/>
          <a:p>
            <a:r>
              <a:rPr lang="en-IN" sz="3300" b="1" dirty="0" smtClean="0">
                <a:solidFill>
                  <a:schemeClr val="accent6">
                    <a:lumMod val="75000"/>
                  </a:schemeClr>
                </a:solidFill>
                <a:latin typeface="Georgia" pitchFamily="18" charset="0"/>
                <a:ea typeface="Arial Unicode MS" pitchFamily="34" charset="-128"/>
                <a:cs typeface="Arial Unicode MS" pitchFamily="34" charset="-128"/>
              </a:rPr>
              <a:t>YouTube is one of the fastest growing sites and is a great platform for you to showcase your company. </a:t>
            </a:r>
            <a:r>
              <a:rPr lang="en-IN" sz="2600" b="1" dirty="0" smtClean="0">
                <a:solidFill>
                  <a:schemeClr val="bg2">
                    <a:lumMod val="25000"/>
                  </a:schemeClr>
                </a:solidFill>
              </a:rPr>
              <a:t>When it comes to social media marketing there are very few sites more important than YouTube. All you need to do is make full use of the features provided by the site and be patient.</a:t>
            </a:r>
          </a:p>
          <a:p>
            <a:endParaRPr lang="en-IN" sz="2600" b="1" dirty="0" smtClean="0">
              <a:solidFill>
                <a:schemeClr val="bg2">
                  <a:lumMod val="25000"/>
                </a:schemeClr>
              </a:solidFill>
            </a:endParaRPr>
          </a:p>
          <a:p>
            <a:endParaRPr lang="en-IN" sz="2600" b="1" dirty="0" smtClean="0">
              <a:solidFill>
                <a:schemeClr val="bg2">
                  <a:lumMod val="25000"/>
                </a:schemeClr>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2286000" y="2202419"/>
            <a:ext cx="4572000" cy="369332"/>
          </a:xfrm>
          <a:prstGeom prst="rect">
            <a:avLst/>
          </a:prstGeom>
        </p:spPr>
        <p:txBody>
          <a:bodyPr>
            <a:spAutoFit/>
          </a:bodyPr>
          <a:lstStyle/>
          <a:p>
            <a:pPr lvl="0" algn="ctr">
              <a:spcBef>
                <a:spcPct val="0"/>
              </a:spcBef>
              <a:defRPr/>
            </a:pPr>
            <a:endParaRPr lang="en-IN" b="1" dirty="0">
              <a:solidFill>
                <a:schemeClr val="accent6">
                  <a:lumMod val="75000"/>
                </a:schemeClr>
              </a:solidFill>
              <a:ea typeface="Verdana" pitchFamily="34" charset="0"/>
              <a:cs typeface="Verdana" pitchFamily="34" charset="0"/>
            </a:endParaRPr>
          </a:p>
        </p:txBody>
      </p:sp>
      <p:sp>
        <p:nvSpPr>
          <p:cNvPr id="7" name="Rectangle 6"/>
          <p:cNvSpPr/>
          <p:nvPr/>
        </p:nvSpPr>
        <p:spPr>
          <a:xfrm>
            <a:off x="1219200" y="1352550"/>
            <a:ext cx="6710965" cy="2554545"/>
          </a:xfrm>
          <a:prstGeom prst="rect">
            <a:avLst/>
          </a:prstGeom>
        </p:spPr>
        <p:txBody>
          <a:bodyPr wrap="square">
            <a:spAutoFit/>
          </a:bodyPr>
          <a:lstStyle/>
          <a:p>
            <a:pPr lvl="0" algn="ctr">
              <a:spcBef>
                <a:spcPct val="0"/>
              </a:spcBef>
              <a:defRPr/>
            </a:pPr>
            <a:r>
              <a:rPr lang="en-IN" sz="4000" b="1" dirty="0" smtClean="0">
                <a:solidFill>
                  <a:schemeClr val="accent6">
                    <a:lumMod val="75000"/>
                  </a:schemeClr>
                </a:solidFill>
                <a:latin typeface="Georgia" pitchFamily="18" charset="0"/>
              </a:rPr>
              <a:t>Thank You for Watching. </a:t>
            </a:r>
          </a:p>
          <a:p>
            <a:pPr lvl="0" algn="ctr">
              <a:spcBef>
                <a:spcPct val="0"/>
              </a:spcBef>
              <a:defRPr/>
            </a:pPr>
            <a:r>
              <a:rPr lang="en-IN" sz="4000" b="1" dirty="0" smtClean="0">
                <a:solidFill>
                  <a:schemeClr val="accent6">
                    <a:lumMod val="75000"/>
                  </a:schemeClr>
                </a:solidFill>
                <a:latin typeface="Georgia" pitchFamily="18" charset="0"/>
              </a:rPr>
              <a:t>See you in the next video lesson.</a:t>
            </a:r>
            <a:endParaRPr lang="en-IN" sz="4000" b="1" dirty="0">
              <a:solidFill>
                <a:schemeClr val="accent6">
                  <a:lumMod val="75000"/>
                </a:schemeClr>
              </a:solidFill>
              <a:latin typeface="Georgia"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762000" y="1428750"/>
            <a:ext cx="7315200" cy="1754326"/>
          </a:xfrm>
          <a:prstGeom prst="rect">
            <a:avLst/>
          </a:prstGeom>
        </p:spPr>
        <p:txBody>
          <a:bodyPr wrap="square">
            <a:spAutoFit/>
          </a:bodyPr>
          <a:lstStyle/>
          <a:p>
            <a:pPr lvl="0" algn="ctr">
              <a:spcBef>
                <a:spcPct val="0"/>
              </a:spcBef>
              <a:defRPr/>
            </a:pPr>
            <a:r>
              <a:rPr lang="en-IN" sz="3600" b="1" dirty="0">
                <a:solidFill>
                  <a:schemeClr val="bg2">
                    <a:lumMod val="25000"/>
                  </a:schemeClr>
                </a:solidFill>
                <a:latin typeface="Georgia" pitchFamily="18" charset="0"/>
                <a:ea typeface="Verdana" pitchFamily="34" charset="0"/>
                <a:cs typeface="Verdana" pitchFamily="34" charset="0"/>
              </a:rPr>
              <a:t>Video </a:t>
            </a:r>
            <a:r>
              <a:rPr lang="en-IN" sz="3600" b="1" dirty="0" smtClean="0">
                <a:solidFill>
                  <a:schemeClr val="bg2">
                    <a:lumMod val="25000"/>
                  </a:schemeClr>
                </a:solidFill>
                <a:latin typeface="Georgia" pitchFamily="18" charset="0"/>
                <a:ea typeface="Verdana" pitchFamily="34" charset="0"/>
                <a:cs typeface="Verdana" pitchFamily="34" charset="0"/>
              </a:rPr>
              <a:t># 2</a:t>
            </a:r>
            <a:endParaRPr lang="en-IN" sz="3600" b="1" dirty="0">
              <a:solidFill>
                <a:schemeClr val="bg2">
                  <a:lumMod val="25000"/>
                </a:schemeClr>
              </a:solidFill>
              <a:latin typeface="Georgia" pitchFamily="18" charset="0"/>
              <a:ea typeface="Verdana" pitchFamily="34" charset="0"/>
              <a:cs typeface="Verdana" pitchFamily="34" charset="0"/>
            </a:endParaRPr>
          </a:p>
          <a:p>
            <a:pPr lvl="0" algn="ctr">
              <a:spcBef>
                <a:spcPct val="0"/>
              </a:spcBef>
              <a:defRPr/>
            </a:pPr>
            <a:endParaRPr lang="en-IN" sz="3600" b="1" dirty="0">
              <a:solidFill>
                <a:schemeClr val="accent5">
                  <a:lumMod val="75000"/>
                </a:schemeClr>
              </a:solidFill>
              <a:latin typeface="Georgia" pitchFamily="18" charset="0"/>
              <a:ea typeface="Verdana" pitchFamily="34" charset="0"/>
              <a:cs typeface="Verdana" pitchFamily="34" charset="0"/>
            </a:endParaRPr>
          </a:p>
          <a:p>
            <a:pPr lvl="0" algn="ctr">
              <a:spcBef>
                <a:spcPct val="0"/>
              </a:spcBef>
              <a:defRPr/>
            </a:pPr>
            <a:r>
              <a:rPr lang="en-IN" sz="3600" b="1" dirty="0" smtClean="0">
                <a:solidFill>
                  <a:schemeClr val="accent6">
                    <a:lumMod val="75000"/>
                  </a:schemeClr>
                </a:solidFill>
                <a:latin typeface="+mj-lt"/>
                <a:ea typeface="Verdana" pitchFamily="34" charset="0"/>
                <a:cs typeface="Verdana" pitchFamily="34" charset="0"/>
              </a:rPr>
              <a:t>About YouTube</a:t>
            </a:r>
          </a:p>
        </p:txBody>
      </p:sp>
      <p:sp>
        <p:nvSpPr>
          <p:cNvPr id="8" name="Rectangle 7"/>
          <p:cNvSpPr/>
          <p:nvPr/>
        </p:nvSpPr>
        <p:spPr>
          <a:xfrm>
            <a:off x="1752600" y="2914650"/>
            <a:ext cx="5410200" cy="369332"/>
          </a:xfrm>
          <a:prstGeom prst="rect">
            <a:avLst/>
          </a:prstGeom>
        </p:spPr>
        <p:txBody>
          <a:bodyPr wrap="square">
            <a:spAutoFit/>
          </a:bodyPr>
          <a:lstStyle/>
          <a:p>
            <a:pPr marL="342900" lvl="0" indent="-342900" algn="ctr">
              <a:spcBef>
                <a:spcPct val="20000"/>
              </a:spcBef>
              <a:defRPr/>
            </a:pPr>
            <a:endParaRPr lang="en-IN" b="1" dirty="0">
              <a:solidFill>
                <a:schemeClr val="accent6">
                  <a:lumMod val="75000"/>
                </a:schemeClr>
              </a:solidFill>
              <a:ea typeface="Verdana" pitchFamily="34" charset="0"/>
              <a:cs typeface="Verdana"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7" name="Content Placeholder 4"/>
          <p:cNvSpPr txBox="1">
            <a:spLocks/>
          </p:cNvSpPr>
          <p:nvPr/>
        </p:nvSpPr>
        <p:spPr>
          <a:xfrm>
            <a:off x="609600" y="1371600"/>
            <a:ext cx="7543800" cy="3181350"/>
          </a:xfrm>
          <a:prstGeom prst="rect">
            <a:avLst/>
          </a:prstGeom>
        </p:spPr>
        <p:txBody>
          <a:bodyPr vert="horz" lIns="91440" tIns="45720" rIns="91440" bIns="45720" rtlCol="0">
            <a:normAutofit lnSpcReduction="10000"/>
          </a:bodyPr>
          <a:lstStyle/>
          <a:p>
            <a:pPr>
              <a:spcBef>
                <a:spcPct val="20000"/>
              </a:spcBef>
            </a:pPr>
            <a:r>
              <a:rPr lang="en-IN" sz="3900" b="1" dirty="0" smtClean="0">
                <a:solidFill>
                  <a:schemeClr val="accent6">
                    <a:lumMod val="75000"/>
                  </a:schemeClr>
                </a:solidFill>
                <a:latin typeface="Georgia" pitchFamily="18" charset="0"/>
                <a:ea typeface="Arial Unicode MS" pitchFamily="34" charset="-128"/>
                <a:cs typeface="Arial Unicode MS" pitchFamily="34" charset="-128"/>
              </a:rPr>
              <a:t>YouTube is the leader in online video, </a:t>
            </a:r>
            <a:r>
              <a:rPr lang="en-IN" sz="3100" b="1" dirty="0" smtClean="0">
                <a:solidFill>
                  <a:schemeClr val="bg2">
                    <a:lumMod val="25000"/>
                  </a:schemeClr>
                </a:solidFill>
                <a:ea typeface="Arial Unicode MS" pitchFamily="34" charset="-128"/>
                <a:cs typeface="Arial Unicode MS" pitchFamily="34" charset="-128"/>
              </a:rPr>
              <a:t>and the premier destination to watch, share, and promote original videos online. </a:t>
            </a:r>
          </a:p>
          <a:p>
            <a:pPr>
              <a:spcBef>
                <a:spcPct val="20000"/>
              </a:spcBef>
            </a:pPr>
            <a:endParaRPr lang="en-IN" sz="3100" b="1" dirty="0" smtClean="0">
              <a:solidFill>
                <a:schemeClr val="bg2">
                  <a:lumMod val="25000"/>
                </a:schemeClr>
              </a:solidFill>
              <a:ea typeface="Arial Unicode MS" pitchFamily="34" charset="-128"/>
              <a:cs typeface="Arial Unicode MS" pitchFamily="34" charset="-128"/>
            </a:endParaRPr>
          </a:p>
          <a:p>
            <a:pPr>
              <a:spcBef>
                <a:spcPct val="20000"/>
              </a:spcBef>
            </a:pPr>
            <a:r>
              <a:rPr lang="en-IN" sz="3100" b="1" dirty="0" smtClean="0">
                <a:solidFill>
                  <a:schemeClr val="bg2">
                    <a:lumMod val="25000"/>
                  </a:schemeClr>
                </a:solidFill>
                <a:ea typeface="Arial Unicode MS" pitchFamily="34" charset="-128"/>
                <a:cs typeface="Arial Unicode MS" pitchFamily="34" charset="-128"/>
              </a:rPr>
              <a:t>So, Lets Get started!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About YouTube</a:t>
            </a:r>
          </a:p>
        </p:txBody>
      </p:sp>
      <p:sp>
        <p:nvSpPr>
          <p:cNvPr id="6" name="Rectangle 5"/>
          <p:cNvSpPr/>
          <p:nvPr/>
        </p:nvSpPr>
        <p:spPr>
          <a:xfrm>
            <a:off x="685800" y="1657350"/>
            <a:ext cx="8001000" cy="2492990"/>
          </a:xfrm>
          <a:prstGeom prst="rect">
            <a:avLst/>
          </a:prstGeom>
        </p:spPr>
        <p:txBody>
          <a:bodyPr wrap="square">
            <a:spAutoFit/>
          </a:bodyPr>
          <a:lstStyle/>
          <a:p>
            <a:pPr lvl="0">
              <a:spcBef>
                <a:spcPct val="0"/>
              </a:spcBef>
            </a:pPr>
            <a:r>
              <a:rPr lang="en-IN" sz="2600" b="1" dirty="0" smtClean="0">
                <a:solidFill>
                  <a:schemeClr val="bg2">
                    <a:lumMod val="25000"/>
                  </a:schemeClr>
                </a:solidFill>
              </a:rPr>
              <a:t>YouTube is a video Social Networking site, and the 2nd most popular search site on the Internet after Google, who owns YouTube. </a:t>
            </a:r>
          </a:p>
          <a:p>
            <a:pPr lvl="0">
              <a:spcBef>
                <a:spcPct val="0"/>
              </a:spcBef>
            </a:pPr>
            <a:r>
              <a:rPr lang="en-IN" sz="2600" b="1" dirty="0" smtClean="0">
                <a:solidFill>
                  <a:schemeClr val="bg2">
                    <a:lumMod val="25000"/>
                  </a:schemeClr>
                </a:solidFill>
              </a:rPr>
              <a:t>YouTube video watching is a significant activity on the Internet, with over 1 billion visits to YouTube daily and over 100 million videos watched daily. </a:t>
            </a:r>
            <a:endParaRPr lang="en-IN" sz="2600" b="1" dirty="0">
              <a:solidFill>
                <a:schemeClr val="bg2">
                  <a:lumMod val="25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How YouTube Works</a:t>
            </a:r>
          </a:p>
        </p:txBody>
      </p:sp>
      <p:sp>
        <p:nvSpPr>
          <p:cNvPr id="6" name="Rectangle 5"/>
          <p:cNvSpPr/>
          <p:nvPr/>
        </p:nvSpPr>
        <p:spPr>
          <a:xfrm>
            <a:off x="685800" y="1809750"/>
            <a:ext cx="8001000" cy="2492990"/>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YouTube is owned and operated by Google, and leverages the search power of Google.</a:t>
            </a:r>
          </a:p>
          <a:p>
            <a:pPr marL="341313" indent="-341313">
              <a:spcBef>
                <a:spcPct val="0"/>
              </a:spcBef>
              <a:buFont typeface="Arial" pitchFamily="34" charset="0"/>
              <a:buChar char="•"/>
            </a:pPr>
            <a:r>
              <a:rPr lang="en-IN" sz="2600" b="1" dirty="0" smtClean="0">
                <a:solidFill>
                  <a:schemeClr val="bg2">
                    <a:lumMod val="25000"/>
                  </a:schemeClr>
                </a:solidFill>
              </a:rPr>
              <a:t>YouTube videos can be viewed by anyone with access to the Web site. No user account or log-in is needed to search for or watch videos. </a:t>
            </a:r>
          </a:p>
          <a:p>
            <a:pPr>
              <a:spcBef>
                <a:spcPct val="0"/>
              </a:spcBef>
            </a:pPr>
            <a:endParaRPr lang="en-IN" sz="2600" b="1" dirty="0" smtClean="0">
              <a:solidFill>
                <a:schemeClr val="bg2">
                  <a:lumMod val="25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How YouTube Works</a:t>
            </a:r>
          </a:p>
        </p:txBody>
      </p:sp>
      <p:sp>
        <p:nvSpPr>
          <p:cNvPr id="6" name="Rectangle 5"/>
          <p:cNvSpPr/>
          <p:nvPr/>
        </p:nvSpPr>
        <p:spPr>
          <a:xfrm>
            <a:off x="685800" y="1657350"/>
            <a:ext cx="8001000" cy="2492990"/>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Setting up a user account allows you to upload videos, and also lets you customize your viewing with YouTube by subscribing to “channels” and giving feedback ratings on videos.</a:t>
            </a:r>
          </a:p>
          <a:p>
            <a:pPr marL="231775" indent="-231775">
              <a:spcBef>
                <a:spcPct val="0"/>
              </a:spcBef>
              <a:buFont typeface="Arial" pitchFamily="34" charset="0"/>
              <a:buChar char="•"/>
            </a:pPr>
            <a:r>
              <a:rPr lang="en-IN" sz="2600" b="1" dirty="0" smtClean="0">
                <a:solidFill>
                  <a:schemeClr val="bg2">
                    <a:lumMod val="25000"/>
                  </a:schemeClr>
                </a:solidFill>
              </a:rPr>
              <a:t>You can also link to a YouTube video from your blog and include it in a post.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10477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Using YouTube for Marketing</a:t>
            </a:r>
          </a:p>
        </p:txBody>
      </p:sp>
      <p:sp>
        <p:nvSpPr>
          <p:cNvPr id="6" name="Rectangle 5"/>
          <p:cNvSpPr/>
          <p:nvPr/>
        </p:nvSpPr>
        <p:spPr>
          <a:xfrm>
            <a:off x="685800" y="1962150"/>
            <a:ext cx="8001000" cy="209288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Videos on YouTube can be short and simple. For your marketing, decide on a goal for your YouTube activity. </a:t>
            </a:r>
          </a:p>
          <a:p>
            <a:pPr marL="231775" lvl="0" indent="-231775">
              <a:spcBef>
                <a:spcPct val="0"/>
              </a:spcBef>
              <a:buFont typeface="Arial" pitchFamily="34" charset="0"/>
              <a:buChar char="•"/>
            </a:pPr>
            <a:r>
              <a:rPr lang="en-IN" sz="2600" b="1" dirty="0" smtClean="0">
                <a:solidFill>
                  <a:schemeClr val="bg2">
                    <a:lumMod val="25000"/>
                  </a:schemeClr>
                </a:solidFill>
              </a:rPr>
              <a:t>Find a way to implement regular video production into your marketing effort to build an audience on YouTube and increase your ranking.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10477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YouTube Analytics</a:t>
            </a:r>
          </a:p>
        </p:txBody>
      </p:sp>
      <p:sp>
        <p:nvSpPr>
          <p:cNvPr id="6" name="Rectangle 5"/>
          <p:cNvSpPr/>
          <p:nvPr/>
        </p:nvSpPr>
        <p:spPr>
          <a:xfrm>
            <a:off x="685800" y="1962150"/>
            <a:ext cx="8001000" cy="209288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YouTube Analytics is a self-service analytics and reporting tool. It provides data about each video you upload, so you can easily track how many views it gets, where people are coming from to find it and what type of people are watching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7429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YouTube channels</a:t>
            </a:r>
          </a:p>
        </p:txBody>
      </p:sp>
      <p:sp>
        <p:nvSpPr>
          <p:cNvPr id="6" name="Rectangle 5"/>
          <p:cNvSpPr/>
          <p:nvPr/>
        </p:nvSpPr>
        <p:spPr>
          <a:xfrm>
            <a:off x="838200" y="1504950"/>
            <a:ext cx="8001000" cy="3293209"/>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You can set up a YouTube channel for your business, bringing all your videos together. </a:t>
            </a:r>
          </a:p>
          <a:p>
            <a:pPr marL="231775" lvl="0" indent="-231775">
              <a:spcBef>
                <a:spcPct val="0"/>
              </a:spcBef>
              <a:buFont typeface="Arial" pitchFamily="34" charset="0"/>
              <a:buChar char="•"/>
            </a:pPr>
            <a:r>
              <a:rPr lang="en-IN" sz="2600" b="1" dirty="0" smtClean="0">
                <a:solidFill>
                  <a:schemeClr val="bg2">
                    <a:lumMod val="25000"/>
                  </a:schemeClr>
                </a:solidFill>
              </a:rPr>
              <a:t>This allows you to customise your channel with images representing your firm. Your channel includes an 'About' section where you can provide a short description of your business and a link to your website or contact details.</a:t>
            </a:r>
          </a:p>
          <a:p>
            <a:pPr marL="231775" lvl="0" indent="-231775">
              <a:spcBef>
                <a:spcPct val="0"/>
              </a:spcBef>
              <a:buFont typeface="Arial" pitchFamily="34" charset="0"/>
              <a:buChar char="•"/>
            </a:pPr>
            <a:endParaRPr lang="en-IN" sz="2600" b="1" dirty="0" smtClean="0">
              <a:solidFill>
                <a:schemeClr val="bg2">
                  <a:lumMod val="25000"/>
                </a:schemeClr>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1032</TotalTime>
  <Words>717</Words>
  <Application>Microsoft Office PowerPoint</Application>
  <PresentationFormat>On-screen Show (16:9)</PresentationFormat>
  <Paragraphs>47</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sukhpal kaur</dc:creator>
  <cp:lastModifiedBy>manasvii T</cp:lastModifiedBy>
  <cp:revision>66</cp:revision>
  <dcterms:created xsi:type="dcterms:W3CDTF">2017-04-01T05:57:38Z</dcterms:created>
  <dcterms:modified xsi:type="dcterms:W3CDTF">2017-06-02T04:09:34Z</dcterms:modified>
</cp:coreProperties>
</file>